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embeddedFontLst>
    <p:embeddedFont>
      <p:font typeface="PBMorningPumpkin Medium" charset="1" panose="02000603000000000000"/>
      <p:regular r:id="rId21"/>
    </p:embeddedFont>
    <p:embeddedFont>
      <p:font typeface="PBCoffeeFirst Medium" charset="1" panose="02000603000000000000"/>
      <p:regular r:id="rId22"/>
    </p:embeddedFont>
    <p:embeddedFont>
      <p:font typeface="Balgin" charset="1" panose="00000300000000000000"/>
      <p:regular r:id="rId23"/>
    </p:embeddedFont>
    <p:embeddedFont>
      <p:font typeface="PBLemonCreamSconeThick Medium" charset="1" panose="02000603000000000000"/>
      <p:regular r:id="rId24"/>
    </p:embeddedFont>
    <p:embeddedFont>
      <p:font typeface="Balgin Italics" charset="1" panose="000003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17.png" Type="http://schemas.openxmlformats.org/officeDocument/2006/relationships/image"/><Relationship Id="rId4" Target="../media/image18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19.png" Type="http://schemas.openxmlformats.org/officeDocument/2006/relationships/image"/><Relationship Id="rId4" Target="../media/image20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Relationship Id="rId3" Target="../media/image22.png" Type="http://schemas.openxmlformats.org/officeDocument/2006/relationships/image"/><Relationship Id="rId4" Target="../media/image23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Relationship Id="rId3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png" Type="http://schemas.openxmlformats.org/officeDocument/2006/relationships/image"/><Relationship Id="rId4" Target="slide15.xml" Type="http://schemas.openxmlformats.org/officeDocument/2006/relationships/slid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29737" y="698006"/>
            <a:ext cx="6016206" cy="1201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14"/>
              </a:lnSpc>
            </a:pPr>
            <a:r>
              <a:rPr lang="en-US" sz="9893" spc="92">
                <a:solidFill>
                  <a:srgbClr val="FFFFFF"/>
                </a:solidFill>
                <a:latin typeface="PBMorningPumpkin Medium"/>
                <a:ea typeface="PBMorningPumpkin Medium"/>
                <a:cs typeface="PBMorningPumpkin Medium"/>
                <a:sym typeface="PBMorningPumpkin Medium"/>
              </a:rPr>
              <a:t>Testing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156835" y="1889715"/>
            <a:ext cx="3119692" cy="758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42"/>
              </a:lnSpc>
            </a:pPr>
            <a:r>
              <a:rPr lang="en-US" sz="4785" spc="44">
                <a:solidFill>
                  <a:srgbClr val="FFFFFF"/>
                </a:solidFill>
                <a:latin typeface="PBCoffeeFirst Medium"/>
                <a:ea typeface="PBCoffeeFirst Medium"/>
                <a:cs typeface="PBCoffeeFirst Medium"/>
                <a:sym typeface="PBCoffeeFirst Medium"/>
              </a:rPr>
              <a:t>MKAS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240373" y="2785285"/>
            <a:ext cx="4952615" cy="27759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73"/>
              </a:lnSpc>
            </a:pPr>
            <a:r>
              <a:rPr lang="en-US" sz="2978" spc="26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This is our state test taken at the beginning and end of the year.</a:t>
            </a:r>
          </a:p>
          <a:p>
            <a:pPr algn="ctr">
              <a:lnSpc>
                <a:spcPts val="3573"/>
              </a:lnSpc>
            </a:pPr>
            <a:r>
              <a:rPr lang="en-US" sz="2978" spc="26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BOY goal is 535; </a:t>
            </a:r>
          </a:p>
          <a:p>
            <a:pPr algn="ctr">
              <a:lnSpc>
                <a:spcPts val="3573"/>
              </a:lnSpc>
            </a:pPr>
            <a:r>
              <a:rPr lang="en-US" sz="2978" spc="26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EOY goal is 775.</a:t>
            </a:r>
          </a:p>
          <a:p>
            <a:pPr algn="ctr">
              <a:lnSpc>
                <a:spcPts val="1413"/>
              </a:lnSpc>
            </a:pPr>
          </a:p>
          <a:p>
            <a:pPr algn="ctr">
              <a:lnSpc>
                <a:spcPts val="2973"/>
              </a:lnSpc>
            </a:pPr>
            <a:r>
              <a:rPr lang="en-US" sz="2478" spc="23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State goal is 681.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291864" y="5642785"/>
            <a:ext cx="2868682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spc="46">
                <a:solidFill>
                  <a:srgbClr val="FFFFFF"/>
                </a:solidFill>
                <a:latin typeface="PBCoffeeFirst Medium"/>
                <a:ea typeface="PBCoffeeFirst Medium"/>
                <a:cs typeface="PBCoffeeFirst Medium"/>
                <a:sym typeface="PBCoffeeFirst Medium"/>
              </a:rPr>
              <a:t>STAR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090160" y="6595285"/>
            <a:ext cx="4015424" cy="16329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264"/>
              </a:lnSpc>
            </a:pPr>
            <a:r>
              <a:rPr lang="en-US" sz="2720" spc="25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We will take STAR a couple of times throughout the year as prep for MKAS.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490190" y="1329811"/>
            <a:ext cx="5241737" cy="968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56">
                <a:solidFill>
                  <a:srgbClr val="FFFFFF"/>
                </a:solidFill>
                <a:latin typeface="PBCoffeeFirst Medium"/>
                <a:ea typeface="PBCoffeeFirst Medium"/>
                <a:cs typeface="PBCoffeeFirst Medium"/>
                <a:sym typeface="PBCoffeeFirst Medium"/>
              </a:rPr>
              <a:t>ELA &amp; Math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205858" y="2558728"/>
            <a:ext cx="5810401" cy="6109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50"/>
              </a:lnSpc>
            </a:pPr>
            <a:r>
              <a:rPr lang="en-US" sz="3400" spc="30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Friday is our testing day for ELA. Math tests will fall whenever each unit ends. </a:t>
            </a:r>
          </a:p>
          <a:p>
            <a:pPr algn="ctr">
              <a:lnSpc>
                <a:spcPts val="1500"/>
              </a:lnSpc>
            </a:pPr>
          </a:p>
          <a:p>
            <a:pPr algn="ctr">
              <a:lnSpc>
                <a:spcPts val="4250"/>
              </a:lnSpc>
            </a:pPr>
            <a:r>
              <a:rPr lang="en-US" sz="3400" spc="30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Test dates will be on Newsletters.</a:t>
            </a:r>
          </a:p>
          <a:p>
            <a:pPr algn="ctr">
              <a:lnSpc>
                <a:spcPts val="1500"/>
              </a:lnSpc>
            </a:pPr>
          </a:p>
          <a:p>
            <a:pPr algn="ctr">
              <a:lnSpc>
                <a:spcPts val="4250"/>
              </a:lnSpc>
            </a:pPr>
            <a:r>
              <a:rPr lang="en-US" sz="3400" spc="30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Check your child’s grades through ActiveParent.</a:t>
            </a:r>
          </a:p>
          <a:p>
            <a:pPr algn="ctr">
              <a:lnSpc>
                <a:spcPts val="1500"/>
              </a:lnSpc>
            </a:pPr>
          </a:p>
          <a:p>
            <a:pPr algn="ctr">
              <a:lnSpc>
                <a:spcPts val="4250"/>
              </a:lnSpc>
            </a:pPr>
            <a:r>
              <a:rPr lang="en-US" sz="3400" spc="30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Signed papers will go home every Tuesday.</a:t>
            </a:r>
            <a:r>
              <a:rPr lang="en-US" sz="3400" spc="30">
                <a:solidFill>
                  <a:srgbClr val="FF66C4"/>
                </a:solidFill>
                <a:latin typeface="Balgin"/>
                <a:ea typeface="Balgin"/>
                <a:cs typeface="Balgin"/>
                <a:sym typeface="Balgin"/>
              </a:rPr>
              <a:t> </a:t>
            </a:r>
          </a:p>
          <a:p>
            <a:pPr algn="ctr">
              <a:lnSpc>
                <a:spcPts val="6930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5091783" y="304993"/>
            <a:ext cx="2886421" cy="1950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1"/>
              </a:lnSpc>
            </a:pPr>
            <a:r>
              <a:rPr lang="en-US" sz="3209" spc="30">
                <a:solidFill>
                  <a:srgbClr val="FFFFFF"/>
                </a:solidFill>
                <a:latin typeface="PBMorningPumpkin Medium"/>
                <a:ea typeface="PBMorningPumpkin Medium"/>
                <a:cs typeface="PBMorningPumpkin Medium"/>
                <a:sym typeface="PBMorningPumpkin Medium"/>
              </a:rPr>
              <a:t>Encourage your child to always do their absolute             best!!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186348" y="2245799"/>
            <a:ext cx="9586545" cy="66948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100"/>
              </a:lnSpc>
            </a:pPr>
            <a:r>
              <a:rPr lang="en-US" sz="3416" spc="30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Please keep an extra set of clothes, underwear, and socks in a ziplock bag in your child’s backpack. </a:t>
            </a:r>
          </a:p>
          <a:p>
            <a:pPr algn="just">
              <a:lnSpc>
                <a:spcPts val="4100"/>
              </a:lnSpc>
            </a:pPr>
          </a:p>
          <a:p>
            <a:pPr algn="just">
              <a:lnSpc>
                <a:spcPts val="4100"/>
              </a:lnSpc>
            </a:pPr>
            <a:r>
              <a:rPr lang="en-US" sz="3416" spc="30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Also, if your child has asthma, seizures, or any life-threatening allergy, please let me and the nurse know!</a:t>
            </a:r>
          </a:p>
          <a:p>
            <a:pPr algn="just">
              <a:lnSpc>
                <a:spcPts val="4100"/>
              </a:lnSpc>
            </a:pPr>
            <a:r>
              <a:rPr lang="en-US" sz="3416" spc="30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 </a:t>
            </a:r>
          </a:p>
          <a:p>
            <a:pPr algn="just">
              <a:lnSpc>
                <a:spcPts val="4100"/>
              </a:lnSpc>
            </a:pPr>
            <a:r>
              <a:rPr lang="en-US" sz="3416" spc="30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If your child takes medication, it needs to go directly to the nurse. </a:t>
            </a:r>
          </a:p>
          <a:p>
            <a:pPr algn="just">
              <a:lnSpc>
                <a:spcPts val="4100"/>
              </a:lnSpc>
            </a:pPr>
            <a:r>
              <a:rPr lang="en-US" sz="3416" spc="30" u="sng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PLEASE do not send medications in backpacks!</a:t>
            </a:r>
          </a:p>
          <a:p>
            <a:pPr algn="just">
              <a:lnSpc>
                <a:spcPts val="410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6207238" y="596920"/>
            <a:ext cx="5873523" cy="14541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40"/>
              </a:lnSpc>
            </a:pPr>
            <a:r>
              <a:rPr lang="en-US" sz="6000" spc="54">
                <a:solidFill>
                  <a:srgbClr val="FFFFFF"/>
                </a:solidFill>
                <a:latin typeface="PBMorningPumpkin Medium"/>
                <a:ea typeface="PBMorningPumpkin Medium"/>
                <a:cs typeface="PBMorningPumpkin Medium"/>
                <a:sym typeface="PBMorningPumpkin Medium"/>
              </a:rPr>
              <a:t> A note from </a:t>
            </a:r>
          </a:p>
          <a:p>
            <a:pPr algn="ctr">
              <a:lnSpc>
                <a:spcPts val="5340"/>
              </a:lnSpc>
            </a:pPr>
            <a:r>
              <a:rPr lang="en-US" sz="6000" spc="56">
                <a:solidFill>
                  <a:srgbClr val="FFFFFF"/>
                </a:solidFill>
                <a:latin typeface="PBMorningPumpkin Medium"/>
                <a:ea typeface="PBMorningPumpkin Medium"/>
                <a:cs typeface="PBMorningPumpkin Medium"/>
                <a:sym typeface="PBMorningPumpkin Medium"/>
              </a:rPr>
              <a:t>Nurse Aly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519168" y="221461"/>
            <a:ext cx="1985183" cy="2103505"/>
          </a:xfrm>
          <a:custGeom>
            <a:avLst/>
            <a:gdLst/>
            <a:ahLst/>
            <a:cxnLst/>
            <a:rect r="r" b="b" t="t" l="l"/>
            <a:pathLst>
              <a:path h="2103505" w="1985183">
                <a:moveTo>
                  <a:pt x="0" y="0"/>
                </a:moveTo>
                <a:lnTo>
                  <a:pt x="1985184" y="0"/>
                </a:lnTo>
                <a:lnTo>
                  <a:pt x="1985184" y="2103505"/>
                </a:lnTo>
                <a:lnTo>
                  <a:pt x="0" y="21035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09650" y="376581"/>
            <a:ext cx="5496086" cy="1532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95"/>
              </a:lnSpc>
            </a:pPr>
            <a:r>
              <a:rPr lang="en-US" sz="9579" spc="89">
                <a:solidFill>
                  <a:srgbClr val="FFFFFF"/>
                </a:solidFill>
                <a:latin typeface="PBMorningPumpkin Medium"/>
                <a:ea typeface="PBMorningPumpkin Medium"/>
                <a:cs typeface="PBMorningPumpkin Medium"/>
                <a:sym typeface="PBMorningPumpkin Medium"/>
              </a:rPr>
              <a:t>field trip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272814" y="1918290"/>
            <a:ext cx="2868682" cy="775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900" spc="45">
                <a:solidFill>
                  <a:srgbClr val="FFFFFF"/>
                </a:solidFill>
                <a:latin typeface="PBCoffeeFirst Medium"/>
                <a:ea typeface="PBCoffeeFirst Medium"/>
                <a:cs typeface="PBCoffeeFirst Medium"/>
                <a:sym typeface="PBCoffeeFirst Medium"/>
              </a:rPr>
              <a:t>Money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338481" y="2960967"/>
            <a:ext cx="4775450" cy="2652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3599" spc="32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$12</a:t>
            </a:r>
            <a:r>
              <a:rPr lang="en-US" sz="3599" spc="32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 for students</a:t>
            </a:r>
          </a:p>
          <a:p>
            <a:pPr algn="ctr">
              <a:lnSpc>
                <a:spcPts val="3239"/>
              </a:lnSpc>
            </a:pPr>
            <a:r>
              <a:rPr lang="en-US" sz="2699" spc="24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Due September 27</a:t>
            </a:r>
          </a:p>
          <a:p>
            <a:pPr algn="ctr">
              <a:lnSpc>
                <a:spcPts val="3239"/>
              </a:lnSpc>
            </a:pPr>
          </a:p>
          <a:p>
            <a:pPr algn="ctr">
              <a:lnSpc>
                <a:spcPts val="4319"/>
              </a:lnSpc>
            </a:pPr>
            <a:r>
              <a:rPr lang="en-US" sz="3599" spc="32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$5 for chaperones</a:t>
            </a:r>
            <a:r>
              <a:rPr lang="en-US" sz="3599" spc="32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 </a:t>
            </a:r>
          </a:p>
          <a:p>
            <a:pPr algn="ctr">
              <a:lnSpc>
                <a:spcPts val="3239"/>
              </a:lnSpc>
            </a:pPr>
            <a:r>
              <a:rPr lang="en-US" sz="2699" spc="24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(Pay at the gate)</a:t>
            </a:r>
          </a:p>
          <a:p>
            <a:pPr algn="ctr">
              <a:lnSpc>
                <a:spcPts val="2759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4320440" y="5671360"/>
            <a:ext cx="2868682" cy="793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 spc="46">
                <a:solidFill>
                  <a:srgbClr val="FFFFFF"/>
                </a:solidFill>
                <a:latin typeface="PBCoffeeFirst Medium"/>
                <a:ea typeface="PBCoffeeFirst Medium"/>
                <a:cs typeface="PBCoffeeFirst Medium"/>
                <a:sym typeface="PBCoffeeFirst Medium"/>
              </a:rPr>
              <a:t>Lunch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386026" y="6835895"/>
            <a:ext cx="4737509" cy="10531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1"/>
              </a:lnSpc>
            </a:pPr>
            <a:r>
              <a:rPr lang="en-US" sz="3484" spc="32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Sack lunch from school or home.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933321" y="1463989"/>
            <a:ext cx="4246091" cy="775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899" spc="45">
                <a:solidFill>
                  <a:srgbClr val="FFFFFF"/>
                </a:solidFill>
                <a:latin typeface="PBCoffeeFirst Medium"/>
                <a:ea typeface="PBCoffeeFirst Medium"/>
                <a:cs typeface="PBCoffeeFirst Medium"/>
                <a:sym typeface="PBCoffeeFirst Medium"/>
              </a:rPr>
              <a:t>When &amp; Where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880632" y="2970492"/>
            <a:ext cx="6351468" cy="4389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63"/>
              </a:lnSpc>
            </a:pPr>
            <a:r>
              <a:rPr lang="en-US" sz="3886" spc="34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Friday,</a:t>
            </a:r>
            <a:r>
              <a:rPr lang="en-US" sz="3886" spc="34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 October 25</a:t>
            </a:r>
          </a:p>
          <a:p>
            <a:pPr algn="ctr">
              <a:lnSpc>
                <a:spcPts val="4663"/>
              </a:lnSpc>
            </a:pPr>
          </a:p>
          <a:p>
            <a:pPr algn="ctr">
              <a:lnSpc>
                <a:spcPts val="4663"/>
              </a:lnSpc>
            </a:pPr>
            <a:r>
              <a:rPr lang="en-US" sz="3886" spc="34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Back 40 Pumpkin Patch</a:t>
            </a:r>
          </a:p>
          <a:p>
            <a:pPr algn="ctr">
              <a:lnSpc>
                <a:spcPts val="4663"/>
              </a:lnSpc>
            </a:pPr>
            <a:r>
              <a:rPr lang="en-US" sz="3886" spc="34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Pelahatchie</a:t>
            </a:r>
          </a:p>
          <a:p>
            <a:pPr algn="ctr">
              <a:lnSpc>
                <a:spcPts val="4663"/>
              </a:lnSpc>
            </a:pPr>
          </a:p>
          <a:p>
            <a:pPr algn="ctr">
              <a:lnSpc>
                <a:spcPts val="4663"/>
              </a:lnSpc>
            </a:pPr>
            <a:r>
              <a:rPr lang="en-US" sz="3886" spc="34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Leave PLE at 8:15</a:t>
            </a:r>
          </a:p>
          <a:p>
            <a:pPr algn="ctr">
              <a:lnSpc>
                <a:spcPts val="4663"/>
              </a:lnSpc>
            </a:pPr>
            <a:r>
              <a:rPr lang="en-US" sz="3886" spc="34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Return to school at 1:00</a:t>
            </a:r>
          </a:p>
          <a:p>
            <a:pPr algn="ctr">
              <a:lnSpc>
                <a:spcPts val="2826"/>
              </a:lnSpc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927797" y="467029"/>
            <a:ext cx="10470507" cy="16428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59"/>
              </a:lnSpc>
            </a:pPr>
            <a:r>
              <a:rPr lang="en-US" sz="10299" spc="96">
                <a:solidFill>
                  <a:srgbClr val="FFFFFF"/>
                </a:solidFill>
                <a:latin typeface="PBMorningPumpkin Medium"/>
                <a:ea typeface="PBMorningPumpkin Medium"/>
                <a:cs typeface="PBMorningPumpkin Medium"/>
                <a:sym typeface="PBMorningPumpkin Medium"/>
              </a:rPr>
              <a:t>Donations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908747" y="2247644"/>
            <a:ext cx="10470507" cy="6462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54">
                <a:solidFill>
                  <a:srgbClr val="FFFFFF"/>
                </a:solidFill>
                <a:latin typeface="Balgin"/>
                <a:ea typeface="Balgin"/>
                <a:cs typeface="Balgin"/>
                <a:sym typeface="Balgin"/>
              </a:rPr>
              <a:t>We always accept donations for our classroom treasure box and snack bucket!</a:t>
            </a:r>
          </a:p>
          <a:p>
            <a:pPr algn="ctr">
              <a:lnSpc>
                <a:spcPts val="7200"/>
              </a:lnSpc>
            </a:pPr>
          </a:p>
          <a:p>
            <a:pPr algn="ctr">
              <a:lnSpc>
                <a:spcPts val="8159"/>
              </a:lnSpc>
            </a:pPr>
          </a:p>
          <a:p>
            <a:pPr algn="ctr">
              <a:lnSpc>
                <a:spcPts val="6840"/>
              </a:lnSpc>
            </a:pPr>
            <a:r>
              <a:rPr lang="en-US" sz="5700" spc="53">
                <a:solidFill>
                  <a:srgbClr val="FFFFFF"/>
                </a:solidFill>
                <a:latin typeface="Balgin"/>
                <a:ea typeface="Balgin"/>
                <a:cs typeface="Balgin"/>
                <a:sym typeface="Balgin"/>
              </a:rPr>
              <a:t>Our classroom wishlist! 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8210550" y="5954445"/>
            <a:ext cx="1905000" cy="1905000"/>
            <a:chOff x="0" y="0"/>
            <a:chExt cx="2540000" cy="254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40000" cy="2540000"/>
            </a:xfrm>
            <a:custGeom>
              <a:avLst/>
              <a:gdLst/>
              <a:ahLst/>
              <a:cxnLst/>
              <a:rect r="r" b="b" t="t" l="l"/>
              <a:pathLst>
                <a:path h="2540000" w="2540000">
                  <a:moveTo>
                    <a:pt x="0" y="0"/>
                  </a:moveTo>
                  <a:lnTo>
                    <a:pt x="2540000" y="0"/>
                  </a:lnTo>
                  <a:lnTo>
                    <a:pt x="2540000" y="2540000"/>
                  </a:lnTo>
                  <a:lnTo>
                    <a:pt x="0" y="254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908747" y="581329"/>
            <a:ext cx="10470507" cy="11351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19"/>
              </a:lnSpc>
            </a:pPr>
            <a:r>
              <a:rPr lang="en-US" sz="7099" spc="66">
                <a:solidFill>
                  <a:srgbClr val="FFFFFF"/>
                </a:solidFill>
                <a:latin typeface="PBMorningPumpkin Medium"/>
                <a:ea typeface="PBMorningPumpkin Medium"/>
                <a:cs typeface="PBMorningPumpkin Medium"/>
                <a:sym typeface="PBMorningPumpkin Medium"/>
              </a:rPr>
              <a:t>Communication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060055" y="2026754"/>
            <a:ext cx="12244090" cy="6479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54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jmonts@pearlk12.com</a:t>
            </a:r>
          </a:p>
          <a:p>
            <a:pPr algn="ctr">
              <a:lnSpc>
                <a:spcPts val="7200"/>
              </a:lnSpc>
            </a:pPr>
            <a:r>
              <a:rPr lang="en-US" sz="6000" spc="54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601-932-7976</a:t>
            </a:r>
          </a:p>
          <a:p>
            <a:pPr algn="ctr">
              <a:lnSpc>
                <a:spcPts val="5280"/>
              </a:lnSpc>
            </a:pPr>
          </a:p>
          <a:p>
            <a:pPr algn="ctr">
              <a:lnSpc>
                <a:spcPts val="6360"/>
              </a:lnSpc>
            </a:pPr>
            <a:r>
              <a:rPr lang="en-US" sz="5300" spc="49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I use School Status to communicate. Just save the number when a text is sent to you and you may reach me at that number anytime! 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3678298" y="2537544"/>
            <a:ext cx="2605956" cy="2605956"/>
            <a:chOff x="0" y="0"/>
            <a:chExt cx="3474608" cy="347460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474608" cy="3474608"/>
            </a:xfrm>
            <a:custGeom>
              <a:avLst/>
              <a:gdLst/>
              <a:ahLst/>
              <a:cxnLst/>
              <a:rect r="r" b="b" t="t" l="l"/>
              <a:pathLst>
                <a:path h="3474608" w="3474608">
                  <a:moveTo>
                    <a:pt x="0" y="0"/>
                  </a:moveTo>
                  <a:lnTo>
                    <a:pt x="3474608" y="0"/>
                  </a:lnTo>
                  <a:lnTo>
                    <a:pt x="3474608" y="3474608"/>
                  </a:lnTo>
                  <a:lnTo>
                    <a:pt x="0" y="3474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926127" y="1829628"/>
            <a:ext cx="9551234" cy="7018624"/>
          </a:xfrm>
          <a:custGeom>
            <a:avLst/>
            <a:gdLst/>
            <a:ahLst/>
            <a:cxnLst/>
            <a:rect r="r" b="b" t="t" l="l"/>
            <a:pathLst>
              <a:path h="7018624" w="9551234">
                <a:moveTo>
                  <a:pt x="0" y="0"/>
                </a:moveTo>
                <a:lnTo>
                  <a:pt x="9551235" y="0"/>
                </a:lnTo>
                <a:lnTo>
                  <a:pt x="9551235" y="7018624"/>
                </a:lnTo>
                <a:lnTo>
                  <a:pt x="0" y="70186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892555" y="570672"/>
            <a:ext cx="10470507" cy="11256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19"/>
              </a:lnSpc>
            </a:pPr>
            <a:r>
              <a:rPr lang="en-US" sz="7099" spc="66">
                <a:solidFill>
                  <a:srgbClr val="FFFFFF"/>
                </a:solidFill>
                <a:latin typeface="PBCoffeeFirst Medium"/>
                <a:ea typeface="PBCoffeeFirst Medium"/>
                <a:cs typeface="PBCoffeeFirst Medium"/>
                <a:sym typeface="PBCoffeeFirst Medium"/>
              </a:rPr>
              <a:t>Class Schedule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09650" y="376581"/>
            <a:ext cx="5496086" cy="1532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95"/>
              </a:lnSpc>
            </a:pPr>
            <a:r>
              <a:rPr lang="en-US" sz="9579" spc="89">
                <a:solidFill>
                  <a:srgbClr val="FFFFFF"/>
                </a:solidFill>
                <a:latin typeface="PBMorningPumpkin Medium"/>
                <a:ea typeface="PBMorningPumpkin Medium"/>
                <a:cs typeface="PBMorningPumpkin Medium"/>
                <a:sym typeface="PBMorningPumpkin Medium"/>
              </a:rPr>
              <a:t>Welcome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272814" y="1861140"/>
            <a:ext cx="2868682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spc="46">
                <a:solidFill>
                  <a:srgbClr val="FFFFFF"/>
                </a:solidFill>
                <a:latin typeface="PBCoffeeFirst Medium"/>
                <a:ea typeface="PBCoffeeFirst Medium"/>
                <a:cs typeface="PBCoffeeFirst Medium"/>
                <a:sym typeface="PBCoffeeFirst Medium"/>
              </a:rPr>
              <a:t>Dismissal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338481" y="2970492"/>
            <a:ext cx="4775450" cy="26516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9"/>
              </a:lnSpc>
            </a:pPr>
            <a:r>
              <a:rPr lang="en-US" sz="3299" spc="29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We dismiss at 2:00 each day, and</a:t>
            </a:r>
          </a:p>
          <a:p>
            <a:pPr algn="ctr">
              <a:lnSpc>
                <a:spcPts val="3959"/>
              </a:lnSpc>
            </a:pPr>
            <a:r>
              <a:rPr lang="en-US" sz="3299" spc="29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 1:30 on Wednesdays.</a:t>
            </a:r>
          </a:p>
          <a:p>
            <a:pPr algn="ctr">
              <a:lnSpc>
                <a:spcPts val="1320"/>
              </a:lnSpc>
            </a:pPr>
          </a:p>
          <a:p>
            <a:pPr algn="ctr">
              <a:lnSpc>
                <a:spcPts val="2999"/>
              </a:lnSpc>
            </a:pPr>
            <a:r>
              <a:rPr lang="en-US" sz="2499" spc="22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No check-outs after 1:30 </a:t>
            </a:r>
          </a:p>
          <a:p>
            <a:pPr algn="ctr">
              <a:lnSpc>
                <a:spcPts val="2879"/>
              </a:lnSpc>
            </a:pPr>
            <a:r>
              <a:rPr lang="en-US" sz="2399" spc="21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(1:00 on Wednesday)</a:t>
            </a:r>
          </a:p>
          <a:p>
            <a:pPr algn="ctr">
              <a:lnSpc>
                <a:spcPts val="2400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4320440" y="5671360"/>
            <a:ext cx="2868682" cy="793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 spc="46">
                <a:solidFill>
                  <a:srgbClr val="FFFFFF"/>
                </a:solidFill>
                <a:latin typeface="PBCoffeeFirst Medium"/>
                <a:ea typeface="PBCoffeeFirst Medium"/>
                <a:cs typeface="PBCoffeeFirst Medium"/>
                <a:sym typeface="PBCoffeeFirst Medium"/>
              </a:rPr>
              <a:t>Reminder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386026" y="6750170"/>
            <a:ext cx="4737509" cy="13234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61"/>
              </a:lnSpc>
            </a:pPr>
            <a:r>
              <a:rPr lang="en-US" sz="2884" spc="26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If your child is absent, please send an excuse the day they return.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366285" y="1282186"/>
            <a:ext cx="3380164" cy="11007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79"/>
              </a:lnSpc>
            </a:pPr>
            <a:r>
              <a:rPr lang="en-US" sz="6899" spc="64">
                <a:solidFill>
                  <a:srgbClr val="FFFFFF"/>
                </a:solidFill>
                <a:latin typeface="PBCoffeeFirst Medium"/>
                <a:ea typeface="PBCoffeeFirst Medium"/>
                <a:cs typeface="PBCoffeeFirst Medium"/>
                <a:sym typeface="PBCoffeeFirst Medium"/>
              </a:rPr>
              <a:t>Schedule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5114400" y="376068"/>
            <a:ext cx="2827053" cy="2445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 spc="25">
                <a:solidFill>
                  <a:srgbClr val="FFFFFF"/>
                </a:solidFill>
                <a:latin typeface="PBMorningPumpkin Medium"/>
                <a:ea typeface="PBMorningPumpkin Medium"/>
                <a:cs typeface="PBMorningPumpkin Medium"/>
                <a:sym typeface="PBMorningPumpkin Medium"/>
              </a:rPr>
              <a:t>It is important to be on time EVERYDAY!</a:t>
            </a:r>
          </a:p>
          <a:p>
            <a:pPr algn="ctr">
              <a:lnSpc>
                <a:spcPts val="1080"/>
              </a:lnSpc>
            </a:pPr>
          </a:p>
          <a:p>
            <a:pPr algn="ctr">
              <a:lnSpc>
                <a:spcPts val="3360"/>
              </a:lnSpc>
            </a:pPr>
            <a:r>
              <a:rPr lang="en-US" sz="2800" spc="25">
                <a:solidFill>
                  <a:srgbClr val="FFFFFF"/>
                </a:solidFill>
                <a:latin typeface="PBMorningPumpkin Medium"/>
                <a:ea typeface="PBMorningPumpkin Medium"/>
                <a:cs typeface="PBMorningPumpkin Medium"/>
                <a:sym typeface="PBMorningPumpkin Medium"/>
              </a:rPr>
              <a:t>Class starts        promptly at 7:30. </a:t>
            </a:r>
          </a:p>
          <a:p>
            <a:pPr algn="ctr">
              <a:lnSpc>
                <a:spcPts val="5040"/>
              </a:lnSpc>
            </a:pPr>
          </a:p>
        </p:txBody>
      </p:sp>
      <p:sp>
        <p:nvSpPr>
          <p:cNvPr name="Freeform 10" id="10">
            <a:hlinkClick r:id="rId4" action="ppaction://hlinksldjump"/>
          </p:cNvPr>
          <p:cNvSpPr/>
          <p:nvPr/>
        </p:nvSpPr>
        <p:spPr>
          <a:xfrm flipH="false" flipV="false" rot="0">
            <a:off x="8930011" y="2980017"/>
            <a:ext cx="6252711" cy="4594739"/>
          </a:xfrm>
          <a:custGeom>
            <a:avLst/>
            <a:gdLst/>
            <a:ahLst/>
            <a:cxnLst/>
            <a:rect r="r" b="b" t="t" l="l"/>
            <a:pathLst>
              <a:path h="4594739" w="6252711">
                <a:moveTo>
                  <a:pt x="0" y="0"/>
                </a:moveTo>
                <a:lnTo>
                  <a:pt x="6252711" y="0"/>
                </a:lnTo>
                <a:lnTo>
                  <a:pt x="6252711" y="4594739"/>
                </a:lnTo>
                <a:lnTo>
                  <a:pt x="0" y="45947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245338" y="663595"/>
            <a:ext cx="5873523" cy="1138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42"/>
              </a:lnSpc>
            </a:pPr>
            <a:r>
              <a:rPr lang="en-US" sz="8699" spc="81">
                <a:solidFill>
                  <a:srgbClr val="FFFFFF"/>
                </a:solidFill>
                <a:latin typeface="PBCoffeeFirst Medium"/>
                <a:ea typeface="PBCoffeeFirst Medium"/>
                <a:cs typeface="PBCoffeeFirst Medium"/>
                <a:sym typeface="PBCoffeeFirst Medium"/>
              </a:rPr>
              <a:t>Class Rules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733871" y="1922698"/>
            <a:ext cx="12972658" cy="66383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78"/>
              </a:lnSpc>
            </a:pPr>
            <a:r>
              <a:rPr lang="en-US" sz="3899" u="sng">
                <a:solidFill>
                  <a:srgbClr val="6A6C75"/>
                </a:solidFill>
                <a:latin typeface="PBLemonCreamSconeThick Medium"/>
                <a:ea typeface="PBLemonCreamSconeThick Medium"/>
                <a:cs typeface="PBLemonCreamSconeThick Medium"/>
                <a:sym typeface="PBLemonCreamSconeThick Medium"/>
              </a:rPr>
              <a:t>Rule 1:</a:t>
            </a:r>
            <a:r>
              <a:rPr lang="en-US" sz="3899">
                <a:solidFill>
                  <a:srgbClr val="6A6C75"/>
                </a:solidFill>
                <a:latin typeface="PBLemonCreamSconeThick Medium"/>
                <a:ea typeface="PBLemonCreamSconeThick Medium"/>
                <a:cs typeface="PBLemonCreamSconeThick Medium"/>
                <a:sym typeface="PBLemonCreamSconeThick Medium"/>
              </a:rPr>
              <a:t>  </a:t>
            </a:r>
            <a:r>
              <a:rPr lang="en-US" sz="3899">
                <a:solidFill>
                  <a:srgbClr val="6A6C75"/>
                </a:solidFill>
                <a:latin typeface="PBLemonCreamSconeThick Medium"/>
                <a:ea typeface="PBLemonCreamSconeThick Medium"/>
                <a:cs typeface="PBLemonCreamSconeThick Medium"/>
                <a:sym typeface="PBLemonCreamSconeThick Medium"/>
              </a:rPr>
              <a:t>Follow directions quickly.</a:t>
            </a:r>
          </a:p>
          <a:p>
            <a:pPr algn="ctr">
              <a:lnSpc>
                <a:spcPts val="1532"/>
              </a:lnSpc>
            </a:pPr>
          </a:p>
          <a:p>
            <a:pPr algn="ctr">
              <a:lnSpc>
                <a:spcPts val="6278"/>
              </a:lnSpc>
            </a:pPr>
            <a:r>
              <a:rPr lang="en-US" sz="3899" u="sng">
                <a:solidFill>
                  <a:srgbClr val="6A6C75"/>
                </a:solidFill>
                <a:latin typeface="PBLemonCreamSconeThick Medium"/>
                <a:ea typeface="PBLemonCreamSconeThick Medium"/>
                <a:cs typeface="PBLemonCreamSconeThick Medium"/>
                <a:sym typeface="PBLemonCreamSconeThick Medium"/>
              </a:rPr>
              <a:t>Rule 2:</a:t>
            </a:r>
            <a:r>
              <a:rPr lang="en-US" sz="3899">
                <a:solidFill>
                  <a:srgbClr val="6A6C75"/>
                </a:solidFill>
                <a:latin typeface="PBLemonCreamSconeThick Medium"/>
                <a:ea typeface="PBLemonCreamSconeThick Medium"/>
                <a:cs typeface="PBLemonCreamSconeThick Medium"/>
                <a:sym typeface="PBLemonCreamSconeThick Medium"/>
              </a:rPr>
              <a:t>  </a:t>
            </a:r>
            <a:r>
              <a:rPr lang="en-US" sz="3899">
                <a:solidFill>
                  <a:srgbClr val="6A6C75"/>
                </a:solidFill>
                <a:latin typeface="PBLemonCreamSconeThick Medium"/>
                <a:ea typeface="PBLemonCreamSconeThick Medium"/>
                <a:cs typeface="PBLemonCreamSconeThick Medium"/>
                <a:sym typeface="PBLemonCreamSconeThick Medium"/>
              </a:rPr>
              <a:t>Raise your hand for permission to speak.</a:t>
            </a:r>
          </a:p>
          <a:p>
            <a:pPr algn="ctr">
              <a:lnSpc>
                <a:spcPts val="1537"/>
              </a:lnSpc>
            </a:pPr>
          </a:p>
          <a:p>
            <a:pPr algn="ctr">
              <a:lnSpc>
                <a:spcPts val="6278"/>
              </a:lnSpc>
            </a:pPr>
            <a:r>
              <a:rPr lang="en-US" sz="3899" u="sng">
                <a:solidFill>
                  <a:srgbClr val="6A6C75"/>
                </a:solidFill>
                <a:latin typeface="PBLemonCreamSconeThick Medium"/>
                <a:ea typeface="PBLemonCreamSconeThick Medium"/>
                <a:cs typeface="PBLemonCreamSconeThick Medium"/>
                <a:sym typeface="PBLemonCreamSconeThick Medium"/>
              </a:rPr>
              <a:t>Rule 3:</a:t>
            </a:r>
            <a:r>
              <a:rPr lang="en-US" sz="3899">
                <a:solidFill>
                  <a:srgbClr val="6A6C75"/>
                </a:solidFill>
                <a:latin typeface="PBLemonCreamSconeThick Medium"/>
                <a:ea typeface="PBLemonCreamSconeThick Medium"/>
                <a:cs typeface="PBLemonCreamSconeThick Medium"/>
                <a:sym typeface="PBLemonCreamSconeThick Medium"/>
              </a:rPr>
              <a:t>  </a:t>
            </a:r>
            <a:r>
              <a:rPr lang="en-US" sz="3899">
                <a:solidFill>
                  <a:srgbClr val="6A6C75"/>
                </a:solidFill>
                <a:latin typeface="PBLemonCreamSconeThick Medium"/>
                <a:ea typeface="PBLemonCreamSconeThick Medium"/>
                <a:cs typeface="PBLemonCreamSconeThick Medium"/>
                <a:sym typeface="PBLemonCreamSconeThick Medium"/>
              </a:rPr>
              <a:t>Raise your hand for permission to leave your seat.</a:t>
            </a:r>
          </a:p>
          <a:p>
            <a:pPr algn="ctr">
              <a:lnSpc>
                <a:spcPts val="1537"/>
              </a:lnSpc>
            </a:pPr>
          </a:p>
          <a:p>
            <a:pPr algn="ctr">
              <a:lnSpc>
                <a:spcPts val="6278"/>
              </a:lnSpc>
            </a:pPr>
            <a:r>
              <a:rPr lang="en-US" sz="3899" u="sng">
                <a:solidFill>
                  <a:srgbClr val="6A6C75"/>
                </a:solidFill>
                <a:latin typeface="PBLemonCreamSconeThick Medium"/>
                <a:ea typeface="PBLemonCreamSconeThick Medium"/>
                <a:cs typeface="PBLemonCreamSconeThick Medium"/>
                <a:sym typeface="PBLemonCreamSconeThick Medium"/>
              </a:rPr>
              <a:t>Rule 4:</a:t>
            </a:r>
            <a:r>
              <a:rPr lang="en-US" sz="3899">
                <a:solidFill>
                  <a:srgbClr val="6A6C75"/>
                </a:solidFill>
                <a:latin typeface="PBLemonCreamSconeThick Medium"/>
                <a:ea typeface="PBLemonCreamSconeThick Medium"/>
                <a:cs typeface="PBLemonCreamSconeThick Medium"/>
                <a:sym typeface="PBLemonCreamSconeThick Medium"/>
              </a:rPr>
              <a:t>  </a:t>
            </a:r>
            <a:r>
              <a:rPr lang="en-US" sz="3899">
                <a:solidFill>
                  <a:srgbClr val="6A6C75"/>
                </a:solidFill>
                <a:latin typeface="PBLemonCreamSconeThick Medium"/>
                <a:ea typeface="PBLemonCreamSconeThick Medium"/>
                <a:cs typeface="PBLemonCreamSconeThick Medium"/>
                <a:sym typeface="PBLemonCreamSconeThick Medium"/>
              </a:rPr>
              <a:t>Make smart choices.</a:t>
            </a:r>
          </a:p>
          <a:p>
            <a:pPr algn="ctr">
              <a:lnSpc>
                <a:spcPts val="1537"/>
              </a:lnSpc>
            </a:pPr>
          </a:p>
          <a:p>
            <a:pPr algn="ctr">
              <a:lnSpc>
                <a:spcPts val="6278"/>
              </a:lnSpc>
            </a:pPr>
            <a:r>
              <a:rPr lang="en-US" sz="3899" u="sng">
                <a:solidFill>
                  <a:srgbClr val="6A6C75"/>
                </a:solidFill>
                <a:latin typeface="PBLemonCreamSconeThick Medium"/>
                <a:ea typeface="PBLemonCreamSconeThick Medium"/>
                <a:cs typeface="PBLemonCreamSconeThick Medium"/>
                <a:sym typeface="PBLemonCreamSconeThick Medium"/>
              </a:rPr>
              <a:t>Rule 5:</a:t>
            </a:r>
            <a:r>
              <a:rPr lang="en-US" sz="3899">
                <a:solidFill>
                  <a:srgbClr val="6A6C75"/>
                </a:solidFill>
                <a:latin typeface="PBLemonCreamSconeThick Medium"/>
                <a:ea typeface="PBLemonCreamSconeThick Medium"/>
                <a:cs typeface="PBLemonCreamSconeThick Medium"/>
                <a:sym typeface="PBLemonCreamSconeThick Medium"/>
              </a:rPr>
              <a:t>  </a:t>
            </a:r>
            <a:r>
              <a:rPr lang="en-US" sz="3899">
                <a:solidFill>
                  <a:srgbClr val="6A6C75"/>
                </a:solidFill>
                <a:latin typeface="PBLemonCreamSconeThick Medium"/>
                <a:ea typeface="PBLemonCreamSconeThick Medium"/>
                <a:cs typeface="PBLemonCreamSconeThick Medium"/>
                <a:sym typeface="PBLemonCreamSconeThick Medium"/>
              </a:rPr>
              <a:t>Keep our dear learning community happy.</a:t>
            </a:r>
          </a:p>
          <a:p>
            <a:pPr algn="ctr">
              <a:lnSpc>
                <a:spcPts val="1537"/>
              </a:lnSpc>
            </a:pPr>
          </a:p>
          <a:p>
            <a:pPr algn="ctr">
              <a:lnSpc>
                <a:spcPts val="6278"/>
              </a:lnSpc>
            </a:pPr>
            <a:r>
              <a:rPr lang="en-US" sz="3899" u="sng">
                <a:solidFill>
                  <a:srgbClr val="6A6C75"/>
                </a:solidFill>
                <a:latin typeface="PBLemonCreamSconeThick Medium"/>
                <a:ea typeface="PBLemonCreamSconeThick Medium"/>
                <a:cs typeface="PBLemonCreamSconeThick Medium"/>
                <a:sym typeface="PBLemonCreamSconeThick Medium"/>
              </a:rPr>
              <a:t>The BIG Rule:</a:t>
            </a:r>
            <a:r>
              <a:rPr lang="en-US" sz="3899">
                <a:solidFill>
                  <a:srgbClr val="6A6C75"/>
                </a:solidFill>
                <a:latin typeface="PBLemonCreamSconeThick Medium"/>
                <a:ea typeface="PBLemonCreamSconeThick Medium"/>
                <a:cs typeface="PBLemonCreamSconeThick Medium"/>
                <a:sym typeface="PBLemonCreamSconeThick Medium"/>
              </a:rPr>
              <a:t>  </a:t>
            </a:r>
            <a:r>
              <a:rPr lang="en-US" sz="3899">
                <a:solidFill>
                  <a:srgbClr val="6A6C75"/>
                </a:solidFill>
                <a:latin typeface="PBLemonCreamSconeThick Medium"/>
                <a:ea typeface="PBLemonCreamSconeThick Medium"/>
                <a:cs typeface="PBLemonCreamSconeThick Medium"/>
                <a:sym typeface="PBLemonCreamSconeThick Medium"/>
              </a:rPr>
              <a:t>Listen while your teacher is talking.</a:t>
            </a:r>
          </a:p>
          <a:p>
            <a:pPr algn="ctr">
              <a:lnSpc>
                <a:spcPts val="1537"/>
              </a:lnSpc>
            </a:pPr>
          </a:p>
          <a:p>
            <a:pPr algn="ctr">
              <a:lnSpc>
                <a:spcPts val="6278"/>
              </a:lnSpc>
            </a:pPr>
            <a:r>
              <a:rPr lang="en-US" sz="3899" u="sng">
                <a:solidFill>
                  <a:srgbClr val="6A6C75"/>
                </a:solidFill>
                <a:latin typeface="PBLemonCreamSconeThick Medium"/>
                <a:ea typeface="PBLemonCreamSconeThick Medium"/>
                <a:cs typeface="PBLemonCreamSconeThick Medium"/>
                <a:sym typeface="PBLemonCreamSconeThick Medium"/>
              </a:rPr>
              <a:t>The DIAMOND Rule:</a:t>
            </a:r>
            <a:r>
              <a:rPr lang="en-US" sz="3899">
                <a:solidFill>
                  <a:srgbClr val="6A6C75"/>
                </a:solidFill>
                <a:latin typeface="PBLemonCreamSconeThick Medium"/>
                <a:ea typeface="PBLemonCreamSconeThick Medium"/>
                <a:cs typeface="PBLemonCreamSconeThick Medium"/>
                <a:sym typeface="PBLemonCreamSconeThick Medium"/>
              </a:rPr>
              <a:t>  </a:t>
            </a:r>
            <a:r>
              <a:rPr lang="en-US" sz="3899">
                <a:solidFill>
                  <a:srgbClr val="6A6C75"/>
                </a:solidFill>
                <a:latin typeface="PBLemonCreamSconeThick Medium"/>
                <a:ea typeface="PBLemonCreamSconeThick Medium"/>
                <a:cs typeface="PBLemonCreamSconeThick Medium"/>
                <a:sym typeface="PBLemonCreamSconeThick Medium"/>
              </a:rPr>
              <a:t>Keep your eyes on the target.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29737" y="417034"/>
            <a:ext cx="6016206" cy="14917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5"/>
              </a:lnSpc>
            </a:pPr>
            <a:r>
              <a:rPr lang="en-US" sz="6794" spc="63">
                <a:solidFill>
                  <a:srgbClr val="FFFFFF"/>
                </a:solidFill>
                <a:latin typeface="PBMorningPumpkin Medium"/>
                <a:ea typeface="PBMorningPumpkin Medium"/>
                <a:cs typeface="PBMorningPumpkin Medium"/>
                <a:sym typeface="PBMorningPumpkin Medium"/>
              </a:rPr>
              <a:t>Classroom Management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156835" y="1889715"/>
            <a:ext cx="3119692" cy="758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42"/>
              </a:lnSpc>
            </a:pPr>
            <a:r>
              <a:rPr lang="en-US" sz="4785" spc="44">
                <a:solidFill>
                  <a:srgbClr val="FFFFFF"/>
                </a:solidFill>
                <a:latin typeface="PBCoffeeFirst Medium"/>
                <a:ea typeface="PBCoffeeFirst Medium"/>
                <a:cs typeface="PBCoffeeFirst Medium"/>
                <a:sym typeface="PBCoffeeFirst Medium"/>
              </a:rPr>
              <a:t>Procedures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464230" y="2528524"/>
            <a:ext cx="5098165" cy="3133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13"/>
              </a:lnSpc>
            </a:pPr>
          </a:p>
          <a:p>
            <a:pPr algn="l">
              <a:lnSpc>
                <a:spcPts val="3813"/>
              </a:lnSpc>
            </a:pPr>
            <a:r>
              <a:rPr lang="en-US" sz="3178" spc="28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• Warning</a:t>
            </a:r>
          </a:p>
          <a:p>
            <a:pPr algn="l">
              <a:lnSpc>
                <a:spcPts val="3813"/>
              </a:lnSpc>
            </a:pPr>
            <a:r>
              <a:rPr lang="en-US" sz="3178" spc="28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• Color change </a:t>
            </a:r>
          </a:p>
          <a:p>
            <a:pPr algn="l">
              <a:lnSpc>
                <a:spcPts val="3813"/>
              </a:lnSpc>
            </a:pPr>
            <a:r>
              <a:rPr lang="en-US" sz="3178" spc="28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• Time out</a:t>
            </a:r>
          </a:p>
          <a:p>
            <a:pPr algn="l">
              <a:lnSpc>
                <a:spcPts val="3813"/>
              </a:lnSpc>
            </a:pPr>
            <a:r>
              <a:rPr lang="en-US" sz="3178" spc="28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• Corporal punishment   or suspension</a:t>
            </a:r>
          </a:p>
          <a:p>
            <a:pPr algn="l">
              <a:lnSpc>
                <a:spcPts val="2281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4291864" y="5642785"/>
            <a:ext cx="2868682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spc="46">
                <a:solidFill>
                  <a:srgbClr val="FFFFFF"/>
                </a:solidFill>
                <a:latin typeface="PBCoffeeFirst Medium"/>
                <a:ea typeface="PBCoffeeFirst Medium"/>
                <a:cs typeface="PBCoffeeFirst Medium"/>
                <a:sym typeface="PBCoffeeFirst Medium"/>
              </a:rPr>
              <a:t>Rewards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177564" y="6595285"/>
            <a:ext cx="3167648" cy="15980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7366" indent="-293683" lvl="1">
              <a:lnSpc>
                <a:spcPts val="3264"/>
              </a:lnSpc>
              <a:buFont typeface="Arial"/>
              <a:buChar char="•"/>
            </a:pPr>
            <a:r>
              <a:rPr lang="en-US" sz="2720" spc="24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Clip up</a:t>
            </a:r>
          </a:p>
          <a:p>
            <a:pPr algn="l" marL="587366" indent="-293683" lvl="1">
              <a:lnSpc>
                <a:spcPts val="3264"/>
              </a:lnSpc>
              <a:buFont typeface="Arial"/>
              <a:buChar char="•"/>
            </a:pPr>
            <a:r>
              <a:rPr lang="en-US" sz="2720" spc="24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Treasure Box</a:t>
            </a:r>
          </a:p>
          <a:p>
            <a:pPr algn="l" marL="587366" indent="-293683" lvl="1">
              <a:lnSpc>
                <a:spcPts val="3264"/>
              </a:lnSpc>
              <a:buFont typeface="Arial"/>
              <a:buChar char="•"/>
            </a:pPr>
            <a:r>
              <a:rPr lang="en-US" sz="2720" spc="24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Candy</a:t>
            </a:r>
          </a:p>
          <a:p>
            <a:pPr algn="l" marL="587366" indent="-293683" lvl="1">
              <a:lnSpc>
                <a:spcPts val="3264"/>
              </a:lnSpc>
              <a:buFont typeface="Arial"/>
              <a:buChar char="•"/>
            </a:pPr>
            <a:r>
              <a:rPr lang="en-US" sz="2720" spc="25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Priveleges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490190" y="1329811"/>
            <a:ext cx="5241737" cy="968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56">
                <a:solidFill>
                  <a:srgbClr val="FFFFFF"/>
                </a:solidFill>
                <a:latin typeface="PBCoffeeFirst Medium"/>
                <a:ea typeface="PBCoffeeFirst Medium"/>
                <a:cs typeface="PBCoffeeFirst Medium"/>
                <a:sym typeface="PBCoffeeFirst Medium"/>
              </a:rPr>
              <a:t>Color Chart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210566" y="2476952"/>
            <a:ext cx="5686685" cy="63204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70"/>
              </a:lnSpc>
            </a:pPr>
            <a:r>
              <a:rPr lang="en-US" sz="3800" spc="34">
                <a:solidFill>
                  <a:srgbClr val="FF66C4"/>
                </a:solidFill>
                <a:latin typeface="Balgin"/>
                <a:ea typeface="Balgin"/>
                <a:cs typeface="Balgin"/>
                <a:sym typeface="Balgin"/>
              </a:rPr>
              <a:t>Pink-</a:t>
            </a:r>
            <a:r>
              <a:rPr lang="en-US" sz="3800" spc="34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 Role Model</a:t>
            </a:r>
          </a:p>
          <a:p>
            <a:pPr algn="ctr">
              <a:lnSpc>
                <a:spcPts val="6270"/>
              </a:lnSpc>
            </a:pPr>
            <a:r>
              <a:rPr lang="en-US" sz="3800" spc="34">
                <a:solidFill>
                  <a:srgbClr val="8C52FF"/>
                </a:solidFill>
                <a:latin typeface="Balgin"/>
                <a:ea typeface="Balgin"/>
                <a:cs typeface="Balgin"/>
                <a:sym typeface="Balgin"/>
              </a:rPr>
              <a:t>Purple-</a:t>
            </a:r>
            <a:r>
              <a:rPr lang="en-US" sz="3800" spc="34">
                <a:solidFill>
                  <a:srgbClr val="BF90C1"/>
                </a:solidFill>
                <a:latin typeface="Balgin"/>
                <a:ea typeface="Balgin"/>
                <a:cs typeface="Balgin"/>
                <a:sym typeface="Balgin"/>
              </a:rPr>
              <a:t> </a:t>
            </a:r>
            <a:r>
              <a:rPr lang="en-US" sz="3800" spc="34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Great Day</a:t>
            </a:r>
          </a:p>
          <a:p>
            <a:pPr algn="ctr">
              <a:lnSpc>
                <a:spcPts val="6270"/>
              </a:lnSpc>
            </a:pPr>
            <a:r>
              <a:rPr lang="en-US" sz="3800" spc="34">
                <a:solidFill>
                  <a:srgbClr val="38B6FF"/>
                </a:solidFill>
                <a:latin typeface="Balgin"/>
                <a:ea typeface="Balgin"/>
                <a:cs typeface="Balgin"/>
                <a:sym typeface="Balgin"/>
              </a:rPr>
              <a:t>Blue-</a:t>
            </a:r>
            <a:r>
              <a:rPr lang="en-US" sz="3800" spc="34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 Did My Best</a:t>
            </a:r>
          </a:p>
          <a:p>
            <a:pPr algn="ctr">
              <a:lnSpc>
                <a:spcPts val="6270"/>
              </a:lnSpc>
            </a:pPr>
            <a:r>
              <a:rPr lang="en-US" sz="3800" spc="34">
                <a:solidFill>
                  <a:srgbClr val="7ED957"/>
                </a:solidFill>
                <a:latin typeface="Balgin"/>
                <a:ea typeface="Balgin"/>
                <a:cs typeface="Balgin"/>
                <a:sym typeface="Balgin"/>
              </a:rPr>
              <a:t>Green- </a:t>
            </a:r>
            <a:r>
              <a:rPr lang="en-US" sz="3800" spc="34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Good Day</a:t>
            </a:r>
          </a:p>
          <a:p>
            <a:pPr algn="ctr">
              <a:lnSpc>
                <a:spcPts val="6270"/>
              </a:lnSpc>
            </a:pPr>
            <a:r>
              <a:rPr lang="en-US" sz="3800" spc="34">
                <a:solidFill>
                  <a:srgbClr val="FFDE59"/>
                </a:solidFill>
                <a:latin typeface="Balgin"/>
                <a:ea typeface="Balgin"/>
                <a:cs typeface="Balgin"/>
                <a:sym typeface="Balgin"/>
              </a:rPr>
              <a:t>Yellow-</a:t>
            </a:r>
            <a:r>
              <a:rPr lang="en-US" sz="3800" spc="34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 Warning</a:t>
            </a:r>
          </a:p>
          <a:p>
            <a:pPr algn="ctr">
              <a:lnSpc>
                <a:spcPts val="6270"/>
              </a:lnSpc>
            </a:pPr>
            <a:r>
              <a:rPr lang="en-US" sz="3800" spc="34">
                <a:solidFill>
                  <a:srgbClr val="FF914D"/>
                </a:solidFill>
                <a:latin typeface="Balgin"/>
                <a:ea typeface="Balgin"/>
                <a:cs typeface="Balgin"/>
                <a:sym typeface="Balgin"/>
              </a:rPr>
              <a:t>Orange-</a:t>
            </a:r>
            <a:r>
              <a:rPr lang="en-US" sz="3800" spc="34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 Time out</a:t>
            </a:r>
          </a:p>
          <a:p>
            <a:pPr algn="ctr">
              <a:lnSpc>
                <a:spcPts val="6270"/>
              </a:lnSpc>
            </a:pPr>
            <a:r>
              <a:rPr lang="en-US" sz="3800" spc="34">
                <a:solidFill>
                  <a:srgbClr val="FF5757"/>
                </a:solidFill>
                <a:latin typeface="Balgin"/>
                <a:ea typeface="Balgin"/>
                <a:cs typeface="Balgin"/>
                <a:sym typeface="Balgin"/>
              </a:rPr>
              <a:t>Red-</a:t>
            </a:r>
            <a:r>
              <a:rPr lang="en-US" sz="3800" spc="34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 Call home/office</a:t>
            </a:r>
          </a:p>
          <a:p>
            <a:pPr algn="ctr">
              <a:lnSpc>
                <a:spcPts val="6930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5091783" y="304993"/>
            <a:ext cx="2886421" cy="24305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1"/>
              </a:lnSpc>
            </a:pPr>
            <a:r>
              <a:rPr lang="en-US" sz="3209" spc="28">
                <a:solidFill>
                  <a:srgbClr val="FFFFFF"/>
                </a:solidFill>
                <a:latin typeface="PBMorningPumpkin Medium"/>
                <a:ea typeface="PBMorningPumpkin Medium"/>
                <a:cs typeface="PBMorningPumpkin Medium"/>
                <a:sym typeface="PBMorningPumpkin Medium"/>
              </a:rPr>
              <a:t>My classroom is expected to be a SAFE and LOVING environment!</a:t>
            </a:r>
          </a:p>
          <a:p>
            <a:pPr algn="ctr">
              <a:lnSpc>
                <a:spcPts val="3851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908747" y="592207"/>
            <a:ext cx="10470507" cy="968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56">
                <a:solidFill>
                  <a:srgbClr val="FFFFFF"/>
                </a:solidFill>
                <a:latin typeface="PBCoffeeFirst Medium"/>
                <a:ea typeface="PBCoffeeFirst Medium"/>
                <a:cs typeface="PBCoffeeFirst Medium"/>
                <a:sym typeface="PBCoffeeFirst Medium"/>
              </a:rPr>
              <a:t>Transportation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775678" y="1997206"/>
            <a:ext cx="12850945" cy="7530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23"/>
              </a:lnSpc>
            </a:pPr>
            <a:r>
              <a:rPr lang="en-US" sz="3436" spc="30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Students must ride the same bus in the morning and afternoon and use the same mode of transportation everyday!</a:t>
            </a:r>
          </a:p>
          <a:p>
            <a:pPr algn="ctr">
              <a:lnSpc>
                <a:spcPts val="1003"/>
              </a:lnSpc>
            </a:pPr>
          </a:p>
          <a:p>
            <a:pPr algn="ctr">
              <a:lnSpc>
                <a:spcPts val="4123"/>
              </a:lnSpc>
            </a:pPr>
            <a:r>
              <a:rPr lang="en-US" sz="3436" spc="30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Bus changes must be made in writing first thing in the morning. No changes via phone.</a:t>
            </a:r>
          </a:p>
          <a:p>
            <a:pPr algn="ctr">
              <a:lnSpc>
                <a:spcPts val="1003"/>
              </a:lnSpc>
            </a:pPr>
          </a:p>
          <a:p>
            <a:pPr algn="ctr">
              <a:lnSpc>
                <a:spcPts val="4123"/>
              </a:lnSpc>
            </a:pPr>
            <a:r>
              <a:rPr lang="en-US" sz="3436" spc="30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No temporary changes can be made; you can plan to check your child out early if needed.</a:t>
            </a:r>
          </a:p>
          <a:p>
            <a:pPr algn="ctr">
              <a:lnSpc>
                <a:spcPts val="1003"/>
              </a:lnSpc>
            </a:pPr>
          </a:p>
          <a:p>
            <a:pPr algn="ctr">
              <a:lnSpc>
                <a:spcPts val="4123"/>
              </a:lnSpc>
            </a:pPr>
            <a:r>
              <a:rPr lang="en-US" sz="3436" spc="30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Car rider numbers must be visible in vehicle, or student will have to be picked up in the front office. You can get duplicates at the front desk!</a:t>
            </a:r>
          </a:p>
          <a:p>
            <a:pPr algn="ctr">
              <a:lnSpc>
                <a:spcPts val="1603"/>
              </a:lnSpc>
            </a:pPr>
          </a:p>
          <a:p>
            <a:pPr algn="ctr">
              <a:lnSpc>
                <a:spcPts val="4123"/>
              </a:lnSpc>
            </a:pPr>
            <a:r>
              <a:rPr lang="en-US" sz="3436" spc="30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Car Rider line can get lengthy, so I encourage you to arrive early for drop-offs and pick-ups! </a:t>
            </a:r>
          </a:p>
          <a:p>
            <a:pPr algn="ctr">
              <a:lnSpc>
                <a:spcPts val="6043"/>
              </a:lnSpc>
            </a:pPr>
            <a:r>
              <a:rPr lang="en-US" sz="5036" spc="47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07585" y="532008"/>
            <a:ext cx="6093747" cy="16655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41"/>
              </a:lnSpc>
            </a:pPr>
            <a:r>
              <a:rPr lang="en-US" sz="11859" spc="-166">
                <a:solidFill>
                  <a:srgbClr val="FFFFFF"/>
                </a:solidFill>
                <a:latin typeface="PBMorningPumpkin Medium"/>
                <a:ea typeface="PBMorningPumpkin Medium"/>
                <a:cs typeface="PBMorningPumpkin Medium"/>
                <a:sym typeface="PBMorningPumpkin Medium"/>
              </a:rPr>
              <a:t>Fees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253764" y="1861140"/>
            <a:ext cx="2868682" cy="8593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79"/>
              </a:lnSpc>
            </a:pPr>
            <a:r>
              <a:rPr lang="en-US" sz="5399" spc="50">
                <a:solidFill>
                  <a:srgbClr val="FFFFFF"/>
                </a:solidFill>
                <a:latin typeface="PBCoffeeFirst Medium"/>
                <a:ea typeface="PBCoffeeFirst Medium"/>
                <a:cs typeface="PBCoffeeFirst Medium"/>
                <a:sym typeface="PBCoffeeFirst Medium"/>
              </a:rPr>
              <a:t>Fees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432830" y="3033349"/>
            <a:ext cx="4605802" cy="3048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5"/>
              </a:lnSpc>
            </a:pPr>
          </a:p>
          <a:p>
            <a:pPr algn="ctr">
              <a:lnSpc>
                <a:spcPts val="5877"/>
              </a:lnSpc>
            </a:pPr>
            <a:r>
              <a:rPr lang="en-US" sz="4897" spc="44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Paper</a:t>
            </a:r>
            <a:r>
              <a:rPr lang="en-US" sz="4897" spc="44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 Fee $15.00</a:t>
            </a:r>
          </a:p>
          <a:p>
            <a:pPr algn="ctr">
              <a:lnSpc>
                <a:spcPts val="3885"/>
              </a:lnSpc>
            </a:pPr>
          </a:p>
          <a:p>
            <a:pPr algn="ctr">
              <a:lnSpc>
                <a:spcPts val="4917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4301390" y="5814235"/>
            <a:ext cx="2868682" cy="484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28">
                <a:solidFill>
                  <a:srgbClr val="FFFFFF"/>
                </a:solidFill>
                <a:latin typeface="PBCoffeeFirst Medium"/>
                <a:ea typeface="PBCoffeeFirst Medium"/>
                <a:cs typeface="PBCoffeeFirst Medium"/>
                <a:sym typeface="PBCoffeeFirst Medium"/>
              </a:rPr>
              <a:t>MySchoolBucks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457107" y="6740231"/>
            <a:ext cx="4610099" cy="1242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 spc="26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Pay fees and add money to lunch account with MySchoolBucks!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408069" y="1343063"/>
            <a:ext cx="3383621" cy="950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99"/>
              </a:lnSpc>
            </a:pPr>
            <a:r>
              <a:rPr lang="en-US" sz="5999" spc="56">
                <a:solidFill>
                  <a:srgbClr val="FFFFFF"/>
                </a:solidFill>
                <a:latin typeface="PBCoffeeFirst Medium"/>
                <a:ea typeface="PBCoffeeFirst Medium"/>
                <a:cs typeface="PBCoffeeFirst Medium"/>
                <a:sym typeface="PBCoffeeFirst Medium"/>
              </a:rPr>
              <a:t>Cafeteria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863864" y="2568061"/>
            <a:ext cx="6472032" cy="5194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52"/>
              </a:lnSpc>
            </a:pPr>
            <a:r>
              <a:rPr lang="en-US" sz="3598" spc="32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Breakfast - $1.75 </a:t>
            </a:r>
          </a:p>
          <a:p>
            <a:pPr algn="ctr">
              <a:lnSpc>
                <a:spcPts val="6152"/>
              </a:lnSpc>
            </a:pPr>
            <a:r>
              <a:rPr lang="en-US" sz="3598" spc="32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Reduced - $0.30</a:t>
            </a:r>
          </a:p>
          <a:p>
            <a:pPr algn="ctr">
              <a:lnSpc>
                <a:spcPts val="6152"/>
              </a:lnSpc>
            </a:pPr>
            <a:r>
              <a:rPr lang="en-US" sz="3598" spc="32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--------------------------------------------</a:t>
            </a:r>
          </a:p>
          <a:p>
            <a:pPr algn="ctr">
              <a:lnSpc>
                <a:spcPts val="6152"/>
              </a:lnSpc>
            </a:pPr>
            <a:r>
              <a:rPr lang="en-US" sz="3598" spc="32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Lunch - $3.00</a:t>
            </a:r>
          </a:p>
          <a:p>
            <a:pPr algn="ctr">
              <a:lnSpc>
                <a:spcPts val="6152"/>
              </a:lnSpc>
            </a:pPr>
            <a:r>
              <a:rPr lang="en-US" sz="3598" spc="32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Reduced - $0.40</a:t>
            </a:r>
          </a:p>
          <a:p>
            <a:pPr algn="ctr">
              <a:lnSpc>
                <a:spcPts val="6152"/>
              </a:lnSpc>
            </a:pPr>
            <a:r>
              <a:rPr lang="en-US" sz="3598" spc="32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Guest - $4.00</a:t>
            </a:r>
          </a:p>
          <a:p>
            <a:pPr algn="ctr">
              <a:lnSpc>
                <a:spcPts val="4271"/>
              </a:lnSpc>
            </a:pPr>
            <a:r>
              <a:rPr lang="en-US" sz="2498" spc="23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Apply for free/reduced meals &gt;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920962" y="408183"/>
            <a:ext cx="3199767" cy="1965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06"/>
              </a:lnSpc>
            </a:pPr>
            <a:r>
              <a:rPr lang="en-US" sz="4684" spc="43">
                <a:solidFill>
                  <a:srgbClr val="FFFFFF"/>
                </a:solidFill>
                <a:latin typeface="PBMorningPumpkin Medium"/>
                <a:ea typeface="PBMorningPumpkin Medium"/>
                <a:cs typeface="PBMorningPumpkin Medium"/>
                <a:sym typeface="PBMorningPumpkin Medium"/>
              </a:rPr>
              <a:t>PTSO Shirts available for $15!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4615846" y="6810105"/>
            <a:ext cx="1905000" cy="1905000"/>
            <a:chOff x="0" y="0"/>
            <a:chExt cx="2540000" cy="254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540000" cy="2540000"/>
            </a:xfrm>
            <a:custGeom>
              <a:avLst/>
              <a:gdLst/>
              <a:ahLst/>
              <a:cxnLst/>
              <a:rect r="r" b="b" t="t" l="l"/>
              <a:pathLst>
                <a:path h="2540000" w="2540000">
                  <a:moveTo>
                    <a:pt x="0" y="0"/>
                  </a:moveTo>
                  <a:lnTo>
                    <a:pt x="2540000" y="0"/>
                  </a:lnTo>
                  <a:lnTo>
                    <a:pt x="2540000" y="2540000"/>
                  </a:lnTo>
                  <a:lnTo>
                    <a:pt x="0" y="254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2126599" y="7762605"/>
            <a:ext cx="1627860" cy="1627860"/>
            <a:chOff x="0" y="0"/>
            <a:chExt cx="2170480" cy="217048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170480" cy="2170480"/>
            </a:xfrm>
            <a:custGeom>
              <a:avLst/>
              <a:gdLst/>
              <a:ahLst/>
              <a:cxnLst/>
              <a:rect r="r" b="b" t="t" l="l"/>
              <a:pathLst>
                <a:path h="2170480" w="2170480">
                  <a:moveTo>
                    <a:pt x="0" y="0"/>
                  </a:moveTo>
                  <a:lnTo>
                    <a:pt x="2170480" y="0"/>
                  </a:lnTo>
                  <a:lnTo>
                    <a:pt x="2170480" y="2170480"/>
                  </a:lnTo>
                  <a:lnTo>
                    <a:pt x="0" y="2170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57275" y="301939"/>
            <a:ext cx="5496086" cy="18938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134"/>
              </a:lnSpc>
            </a:pPr>
            <a:r>
              <a:rPr lang="en-US" sz="11778" spc="110">
                <a:solidFill>
                  <a:srgbClr val="FFFFFF"/>
                </a:solidFill>
                <a:latin typeface="PBMorningPumpkin Medium"/>
                <a:ea typeface="PBMorningPumpkin Medium"/>
                <a:cs typeface="PBMorningPumpkin Medium"/>
                <a:sym typeface="PBMorningPumpkin Medium"/>
              </a:rPr>
              <a:t>binders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182834" y="1853272"/>
            <a:ext cx="3143894" cy="834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5200" spc="48">
                <a:solidFill>
                  <a:srgbClr val="FFFFFF"/>
                </a:solidFill>
                <a:latin typeface="PBCoffeeFirst Medium"/>
                <a:ea typeface="PBCoffeeFirst Medium"/>
                <a:cs typeface="PBCoffeeFirst Medium"/>
                <a:sym typeface="PBCoffeeFirst Medium"/>
              </a:rPr>
              <a:t>Money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366976" y="2747682"/>
            <a:ext cx="4737509" cy="3314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01"/>
              </a:lnSpc>
            </a:pPr>
            <a:r>
              <a:rPr lang="en-US" sz="3168" spc="28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Any money that is sent needs to be sealed in an envelope, labeled, and placed in blue folder!</a:t>
            </a:r>
          </a:p>
          <a:p>
            <a:pPr algn="ctr">
              <a:lnSpc>
                <a:spcPts val="922"/>
              </a:lnSpc>
            </a:pPr>
          </a:p>
          <a:p>
            <a:pPr algn="ctr">
              <a:lnSpc>
                <a:spcPts val="2961"/>
              </a:lnSpc>
            </a:pPr>
            <a:r>
              <a:rPr lang="en-US" sz="2468" spc="22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We do not check backpacks!</a:t>
            </a:r>
          </a:p>
          <a:p>
            <a:pPr algn="ctr">
              <a:lnSpc>
                <a:spcPts val="3561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4201884" y="5699084"/>
            <a:ext cx="3143894" cy="7255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19"/>
              </a:lnSpc>
            </a:pPr>
            <a:r>
              <a:rPr lang="en-US" sz="4599" spc="43">
                <a:solidFill>
                  <a:srgbClr val="FFFFFF"/>
                </a:solidFill>
                <a:latin typeface="PBCoffeeFirst Medium"/>
                <a:ea typeface="PBCoffeeFirst Medium"/>
                <a:cs typeface="PBCoffeeFirst Medium"/>
                <a:sym typeface="PBCoffeeFirst Medium"/>
              </a:rPr>
              <a:t>Homework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764545" y="1310761"/>
            <a:ext cx="4659843" cy="993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39"/>
              </a:lnSpc>
            </a:pPr>
            <a:r>
              <a:rPr lang="en-US" sz="6199" spc="58">
                <a:solidFill>
                  <a:srgbClr val="FFFFFF"/>
                </a:solidFill>
                <a:latin typeface="PBCoffeeFirst Medium"/>
                <a:ea typeface="PBCoffeeFirst Medium"/>
                <a:cs typeface="PBCoffeeFirst Medium"/>
                <a:sym typeface="PBCoffeeFirst Medium"/>
              </a:rPr>
              <a:t>Newsletter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004535" y="378852"/>
            <a:ext cx="2973799" cy="21337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35"/>
              </a:lnSpc>
            </a:pPr>
            <a:r>
              <a:rPr lang="en-US" sz="4257" spc="39">
                <a:solidFill>
                  <a:srgbClr val="FFFFFF"/>
                </a:solidFill>
                <a:latin typeface="PBMorningPumpkin Medium"/>
                <a:ea typeface="PBMorningPumpkin Medium"/>
                <a:cs typeface="PBMorningPumpkin Medium"/>
                <a:sym typeface="PBMorningPumpkin Medium"/>
              </a:rPr>
              <a:t>Check EVERY NIGHT and please keep it clean!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184398" y="2570442"/>
            <a:ext cx="5820137" cy="5979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200" spc="28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The newsletters are your Kindergarten Survival Guides! Read them each week and refer to them for homework, news, reminders, and weekly skills. </a:t>
            </a:r>
          </a:p>
          <a:p>
            <a:pPr algn="ctr">
              <a:lnSpc>
                <a:spcPts val="1620"/>
              </a:lnSpc>
            </a:pPr>
          </a:p>
          <a:p>
            <a:pPr algn="ctr">
              <a:lnSpc>
                <a:spcPts val="4320"/>
              </a:lnSpc>
            </a:pPr>
            <a:r>
              <a:rPr lang="en-US" sz="3200" spc="28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READ! READ! READ!</a:t>
            </a:r>
          </a:p>
          <a:p>
            <a:pPr algn="ctr">
              <a:lnSpc>
                <a:spcPts val="3780"/>
              </a:lnSpc>
            </a:pPr>
            <a:r>
              <a:rPr lang="en-US" sz="2800" spc="25">
                <a:solidFill>
                  <a:srgbClr val="000000"/>
                </a:solidFill>
                <a:latin typeface="Balgin Italics"/>
                <a:ea typeface="Balgin Italics"/>
                <a:cs typeface="Balgin Italics"/>
                <a:sym typeface="Balgin Italics"/>
              </a:rPr>
              <a:t>The most important thing you can do each night is talk with your child and read to them!</a:t>
            </a:r>
          </a:p>
          <a:p>
            <a:pPr algn="ctr">
              <a:lnSpc>
                <a:spcPts val="4912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3376501" y="6722414"/>
            <a:ext cx="4737509" cy="134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01"/>
              </a:lnSpc>
            </a:pPr>
            <a:r>
              <a:rPr lang="en-US" sz="2668" spc="24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ELA: Homework is on the back of the newsletter. </a:t>
            </a:r>
          </a:p>
          <a:p>
            <a:pPr algn="ctr">
              <a:lnSpc>
                <a:spcPts val="1162"/>
              </a:lnSpc>
            </a:pPr>
          </a:p>
          <a:p>
            <a:pPr algn="ctr">
              <a:lnSpc>
                <a:spcPts val="3201"/>
              </a:lnSpc>
            </a:pPr>
            <a:r>
              <a:rPr lang="en-US" sz="2668" spc="24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Math: </a:t>
            </a:r>
            <a:r>
              <a:rPr lang="en-US" sz="2668" spc="24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iReady worksheet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743234" y="423107"/>
            <a:ext cx="1728799" cy="1713672"/>
          </a:xfrm>
          <a:custGeom>
            <a:avLst/>
            <a:gdLst/>
            <a:ahLst/>
            <a:cxnLst/>
            <a:rect r="r" b="b" t="t" l="l"/>
            <a:pathLst>
              <a:path h="1713672" w="1728799">
                <a:moveTo>
                  <a:pt x="0" y="0"/>
                </a:moveTo>
                <a:lnTo>
                  <a:pt x="1728799" y="0"/>
                </a:lnTo>
                <a:lnTo>
                  <a:pt x="1728799" y="1713672"/>
                </a:lnTo>
                <a:lnTo>
                  <a:pt x="0" y="17136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40862" y="632657"/>
            <a:ext cx="5983217" cy="10934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35"/>
              </a:lnSpc>
            </a:pPr>
            <a:r>
              <a:rPr lang="en-US" sz="8354" spc="78">
                <a:solidFill>
                  <a:srgbClr val="FFFFFF"/>
                </a:solidFill>
                <a:latin typeface="PBMorningPumpkin Medium"/>
                <a:ea typeface="PBMorningPumpkin Medium"/>
                <a:cs typeface="PBMorningPumpkin Medium"/>
                <a:sym typeface="PBMorningPumpkin Medium"/>
              </a:rPr>
              <a:t>Celebrations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282340" y="1911664"/>
            <a:ext cx="2868682" cy="7255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20"/>
              </a:lnSpc>
            </a:pPr>
            <a:r>
              <a:rPr lang="en-US" sz="4600" spc="43">
                <a:solidFill>
                  <a:srgbClr val="FFFFFF"/>
                </a:solidFill>
                <a:latin typeface="PBCoffeeFirst Medium"/>
                <a:ea typeface="PBCoffeeFirst Medium"/>
                <a:cs typeface="PBCoffeeFirst Medium"/>
                <a:sym typeface="PBCoffeeFirst Medium"/>
              </a:rPr>
              <a:t>Birthdays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431271" y="3004360"/>
            <a:ext cx="4589869" cy="286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z="3800" spc="34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You may drop off cupcakes (store-bought), treats, goody bags, etc.</a:t>
            </a:r>
          </a:p>
          <a:p>
            <a:pPr algn="ctr">
              <a:lnSpc>
                <a:spcPts val="456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4301390" y="5661835"/>
            <a:ext cx="2868682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spc="46">
                <a:solidFill>
                  <a:srgbClr val="FFFFFF"/>
                </a:solidFill>
                <a:latin typeface="PBCoffeeFirst Medium"/>
                <a:ea typeface="PBCoffeeFirst Medium"/>
                <a:cs typeface="PBCoffeeFirst Medium"/>
                <a:sym typeface="PBCoffeeFirst Medium"/>
              </a:rPr>
              <a:t>Info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513728" y="6700060"/>
            <a:ext cx="4444005" cy="1376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28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Dates and more information for each celebration will come!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344162" y="1343063"/>
            <a:ext cx="3510481" cy="950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99"/>
              </a:lnSpc>
            </a:pPr>
            <a:r>
              <a:rPr lang="en-US" sz="5999" spc="56">
                <a:solidFill>
                  <a:srgbClr val="FFFFFF"/>
                </a:solidFill>
                <a:latin typeface="PBCoffeeFirst Medium"/>
                <a:ea typeface="PBCoffeeFirst Medium"/>
                <a:cs typeface="PBCoffeeFirst Medium"/>
                <a:sym typeface="PBCoffeeFirst Medium"/>
              </a:rPr>
              <a:t>Holidays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843439" y="2909110"/>
            <a:ext cx="6492876" cy="47841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2"/>
              </a:lnSpc>
            </a:pPr>
            <a:r>
              <a:rPr lang="en-US" sz="4038" spc="36" u="sng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Thanksgiving Feast</a:t>
            </a:r>
          </a:p>
          <a:p>
            <a:pPr algn="ctr">
              <a:lnSpc>
                <a:spcPts val="5452"/>
              </a:lnSpc>
            </a:pPr>
            <a:r>
              <a:rPr lang="en-US" sz="4038" spc="36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Come FEAST with us!</a:t>
            </a:r>
          </a:p>
          <a:p>
            <a:pPr algn="ctr">
              <a:lnSpc>
                <a:spcPts val="2975"/>
              </a:lnSpc>
            </a:pPr>
          </a:p>
          <a:p>
            <a:pPr algn="ctr">
              <a:lnSpc>
                <a:spcPts val="5452"/>
              </a:lnSpc>
            </a:pPr>
            <a:r>
              <a:rPr lang="en-US" sz="4038" spc="36" u="sng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Christmas Party</a:t>
            </a:r>
          </a:p>
          <a:p>
            <a:pPr algn="ctr">
              <a:lnSpc>
                <a:spcPts val="5452"/>
              </a:lnSpc>
            </a:pPr>
            <a:r>
              <a:rPr lang="en-US" sz="4038" spc="36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For students only.</a:t>
            </a:r>
          </a:p>
          <a:p>
            <a:pPr algn="ctr">
              <a:lnSpc>
                <a:spcPts val="2975"/>
              </a:lnSpc>
            </a:pPr>
          </a:p>
          <a:p>
            <a:pPr algn="ctr">
              <a:lnSpc>
                <a:spcPts val="5452"/>
              </a:lnSpc>
            </a:pPr>
            <a:r>
              <a:rPr lang="en-US" sz="4038" spc="36" u="sng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Valentine Party</a:t>
            </a:r>
          </a:p>
          <a:p>
            <a:pPr algn="ctr">
              <a:lnSpc>
                <a:spcPts val="5452"/>
              </a:lnSpc>
            </a:pPr>
            <a:r>
              <a:rPr lang="en-US" sz="4038" spc="37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For students only.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762537" y="2031200"/>
            <a:ext cx="9102521" cy="8961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32" u="sng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End of Year Expectations</a:t>
            </a:r>
          </a:p>
          <a:p>
            <a:pPr algn="ctr">
              <a:lnSpc>
                <a:spcPts val="1200"/>
              </a:lnSpc>
            </a:pPr>
          </a:p>
          <a:p>
            <a:pPr algn="l" marL="734074" indent="-367037" lvl="1">
              <a:lnSpc>
                <a:spcPts val="4080"/>
              </a:lnSpc>
              <a:buFont typeface="Arial"/>
              <a:buChar char="•"/>
            </a:pPr>
            <a:r>
              <a:rPr lang="en-US" sz="3400" spc="30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Know all letters/sounds (by Christmas)</a:t>
            </a:r>
          </a:p>
          <a:p>
            <a:pPr algn="l" marL="734074" indent="-367037" lvl="1">
              <a:lnSpc>
                <a:spcPts val="4080"/>
              </a:lnSpc>
              <a:buFont typeface="Arial"/>
              <a:buChar char="•"/>
            </a:pPr>
            <a:r>
              <a:rPr lang="en-US" sz="3400" spc="30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Spell grade-level words (CVC) </a:t>
            </a:r>
          </a:p>
          <a:p>
            <a:pPr algn="l" marL="734074" indent="-367037" lvl="1">
              <a:lnSpc>
                <a:spcPts val="4080"/>
              </a:lnSpc>
              <a:buFont typeface="Arial"/>
              <a:buChar char="•"/>
            </a:pPr>
            <a:r>
              <a:rPr lang="en-US" sz="3400" spc="30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Read 20 correct words per minute</a:t>
            </a:r>
          </a:p>
          <a:p>
            <a:pPr algn="l" marL="734074" indent="-367037" lvl="1">
              <a:lnSpc>
                <a:spcPts val="4080"/>
              </a:lnSpc>
              <a:buFont typeface="Arial"/>
              <a:buChar char="•"/>
            </a:pPr>
            <a:r>
              <a:rPr lang="en-US" sz="3400" spc="30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Show grade appropriate handwriting</a:t>
            </a:r>
          </a:p>
          <a:p>
            <a:pPr algn="l" marL="734074" indent="-367037" lvl="1">
              <a:lnSpc>
                <a:spcPts val="4080"/>
              </a:lnSpc>
              <a:buFont typeface="Arial"/>
              <a:buChar char="•"/>
            </a:pPr>
            <a:r>
              <a:rPr lang="en-US" sz="3400" spc="30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Write 3 sentences about a topic</a:t>
            </a:r>
          </a:p>
          <a:p>
            <a:pPr algn="l" marL="734074" indent="-367037" lvl="1">
              <a:lnSpc>
                <a:spcPts val="4080"/>
              </a:lnSpc>
              <a:buFont typeface="Arial"/>
              <a:buChar char="•"/>
            </a:pPr>
            <a:r>
              <a:rPr lang="en-US" sz="3400" spc="30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Know all Pre-Primer and Primer words</a:t>
            </a:r>
          </a:p>
          <a:p>
            <a:pPr algn="l" marL="734074" indent="-367037" lvl="1">
              <a:lnSpc>
                <a:spcPts val="4080"/>
              </a:lnSpc>
              <a:buFont typeface="Arial"/>
              <a:buChar char="•"/>
            </a:pPr>
            <a:r>
              <a:rPr lang="en-US" sz="3400" spc="30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Recognize/write numbers to 20</a:t>
            </a:r>
          </a:p>
          <a:p>
            <a:pPr algn="l" marL="734074" indent="-367037" lvl="1">
              <a:lnSpc>
                <a:spcPts val="4080"/>
              </a:lnSpc>
              <a:buFont typeface="Arial"/>
              <a:buChar char="•"/>
            </a:pPr>
            <a:r>
              <a:rPr lang="en-US" sz="3400" spc="30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Count to 100 by 1s and 10s</a:t>
            </a:r>
          </a:p>
          <a:p>
            <a:pPr algn="l" marL="734074" indent="-367037" lvl="1">
              <a:lnSpc>
                <a:spcPts val="4080"/>
              </a:lnSpc>
              <a:buFont typeface="Arial"/>
              <a:buChar char="•"/>
            </a:pPr>
            <a:r>
              <a:rPr lang="en-US" sz="3400" spc="30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Count on from a given number</a:t>
            </a:r>
          </a:p>
          <a:p>
            <a:pPr algn="l" marL="734074" indent="-367037" lvl="1">
              <a:lnSpc>
                <a:spcPts val="4080"/>
              </a:lnSpc>
              <a:buFont typeface="Arial"/>
              <a:buChar char="•"/>
            </a:pPr>
            <a:r>
              <a:rPr lang="en-US" sz="3400" spc="30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Know all 2D/3D shapes</a:t>
            </a:r>
          </a:p>
          <a:p>
            <a:pPr algn="l" marL="734074" indent="-367037" lvl="1">
              <a:lnSpc>
                <a:spcPts val="4080"/>
              </a:lnSpc>
              <a:buFont typeface="Arial"/>
              <a:buChar char="•"/>
            </a:pPr>
            <a:r>
              <a:rPr lang="en-US" sz="3400" spc="30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Add and subtract fluently within 10 </a:t>
            </a:r>
          </a:p>
          <a:p>
            <a:pPr algn="ctr">
              <a:lnSpc>
                <a:spcPts val="4800"/>
              </a:lnSpc>
            </a:pPr>
          </a:p>
          <a:p>
            <a:pPr algn="ctr">
              <a:lnSpc>
                <a:spcPts val="4800"/>
              </a:lnSpc>
            </a:pPr>
          </a:p>
          <a:p>
            <a:pPr algn="ctr">
              <a:lnSpc>
                <a:spcPts val="4800"/>
              </a:lnSpc>
            </a:pPr>
            <a:r>
              <a:rPr lang="en-US" sz="4000" spc="36">
                <a:solidFill>
                  <a:srgbClr val="000000"/>
                </a:solidFill>
                <a:latin typeface="Balgin"/>
                <a:ea typeface="Balgin"/>
                <a:cs typeface="Balgin"/>
                <a:sym typeface="Balgin"/>
              </a:rPr>
              <a:t> </a:t>
            </a:r>
          </a:p>
          <a:p>
            <a:pPr algn="ctr">
              <a:lnSpc>
                <a:spcPts val="648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4223072" y="362254"/>
            <a:ext cx="10470507" cy="16594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79"/>
              </a:lnSpc>
            </a:pPr>
            <a:r>
              <a:rPr lang="en-US" sz="10399" spc="97">
                <a:solidFill>
                  <a:srgbClr val="FFFFFF"/>
                </a:solidFill>
                <a:latin typeface="PBMorningPumpkin Medium"/>
                <a:ea typeface="PBMorningPumpkin Medium"/>
                <a:cs typeface="PBMorningPumpkin Medium"/>
                <a:sym typeface="PBMorningPumpkin Medium"/>
              </a:rPr>
              <a:t>Academics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DAGGRfcvrb8</dc:identifier>
  <dcterms:modified xsi:type="dcterms:W3CDTF">2011-08-01T06:04:30Z</dcterms:modified>
  <cp:revision>1</cp:revision>
  <dc:title>Open House 24/25</dc:title>
</cp:coreProperties>
</file>